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jpg" ContentType="image/unknown"/>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44" d="100"/>
          <a:sy n="44" d="100"/>
        </p:scale>
        <p:origin x="126" y="864"/>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A8C482-AF28-4D85-BE16-398BDA334EA1}" type="doc">
      <dgm:prSet loTypeId="urn:microsoft.com/office/officeart/2009/3/layout/IncreasingArrowsProcess" loCatId="process" qsTypeId="urn:microsoft.com/office/officeart/2005/8/quickstyle/simple1" qsCatId="simple" csTypeId="urn:microsoft.com/office/officeart/2005/8/colors/colorful3" csCatId="colorful" phldr="1"/>
      <dgm:spPr/>
    </dgm:pt>
    <dgm:pt modelId="{B7BE7B6B-8231-4574-9CB8-2AEEEE9AEEF4}">
      <dgm:prSet phldrT="[Текст]" custT="1"/>
      <dgm:spPr/>
      <dgm:t>
        <a:bodyPr/>
        <a:lstStyle/>
        <a:p>
          <a:r>
            <a:rPr lang="ru-RU" sz="4000" b="0" i="0" dirty="0">
              <a:solidFill>
                <a:schemeClr val="tx1"/>
              </a:solidFill>
              <a:latin typeface="Bahnschrift Light Condensed" panose="020B0502040204020203" pitchFamily="34" charset="0"/>
            </a:rPr>
            <a:t>уголовная</a:t>
          </a:r>
        </a:p>
      </dgm:t>
    </dgm:pt>
    <dgm:pt modelId="{339B764A-DCF4-4F3F-A745-2B61870A373B}" type="parTrans" cxnId="{3206D8BA-71E3-4C02-A85F-696E03161AD8}">
      <dgm:prSet/>
      <dgm:spPr/>
      <dgm:t>
        <a:bodyPr/>
        <a:lstStyle/>
        <a:p>
          <a:endParaRPr lang="ru-RU"/>
        </a:p>
      </dgm:t>
    </dgm:pt>
    <dgm:pt modelId="{5C2B9972-05B4-4D0C-B2C5-AA3B3B5563C5}" type="sibTrans" cxnId="{3206D8BA-71E3-4C02-A85F-696E03161AD8}">
      <dgm:prSet/>
      <dgm:spPr/>
      <dgm:t>
        <a:bodyPr/>
        <a:lstStyle/>
        <a:p>
          <a:endParaRPr lang="ru-RU"/>
        </a:p>
      </dgm:t>
    </dgm:pt>
    <dgm:pt modelId="{210DED17-039B-4602-BD13-C63E37262FFC}">
      <dgm:prSet phldrT="[Текст]" custT="1"/>
      <dgm:spPr/>
      <dgm:t>
        <a:bodyPr/>
        <a:lstStyle/>
        <a:p>
          <a:r>
            <a:rPr lang="ru-RU" sz="4000" b="0" i="0" dirty="0">
              <a:solidFill>
                <a:schemeClr val="tx1"/>
              </a:solidFill>
              <a:latin typeface="Bahnschrift Light Condensed" panose="020B0502040204020203" pitchFamily="34" charset="0"/>
            </a:rPr>
            <a:t>административная</a:t>
          </a:r>
        </a:p>
      </dgm:t>
    </dgm:pt>
    <dgm:pt modelId="{DD11752A-5F82-495F-B141-0EDB2F539A67}" type="parTrans" cxnId="{32403AE2-3BEB-4AEB-9029-254CE73AACFC}">
      <dgm:prSet/>
      <dgm:spPr/>
      <dgm:t>
        <a:bodyPr/>
        <a:lstStyle/>
        <a:p>
          <a:endParaRPr lang="ru-RU"/>
        </a:p>
      </dgm:t>
    </dgm:pt>
    <dgm:pt modelId="{F935F1A1-D06B-428F-A80C-6C869B5FF99A}" type="sibTrans" cxnId="{32403AE2-3BEB-4AEB-9029-254CE73AACFC}">
      <dgm:prSet/>
      <dgm:spPr/>
      <dgm:t>
        <a:bodyPr/>
        <a:lstStyle/>
        <a:p>
          <a:endParaRPr lang="ru-RU"/>
        </a:p>
      </dgm:t>
    </dgm:pt>
    <dgm:pt modelId="{419A71BB-4C7E-4AC9-AC76-17035064167C}">
      <dgm:prSet phldrT="[Текст]" custT="1"/>
      <dgm:spPr/>
      <dgm:t>
        <a:bodyPr/>
        <a:lstStyle/>
        <a:p>
          <a:r>
            <a:rPr lang="ru-RU" sz="4000" b="0" i="0" dirty="0">
              <a:solidFill>
                <a:schemeClr val="tx1"/>
              </a:solidFill>
              <a:latin typeface="Bahnschrift Light Condensed" panose="020B0502040204020203" pitchFamily="34" charset="0"/>
            </a:rPr>
            <a:t>гражданско-правовая</a:t>
          </a:r>
        </a:p>
      </dgm:t>
    </dgm:pt>
    <dgm:pt modelId="{7649F3BE-6EDD-4B21-A4C1-6FF5FA3291F4}" type="parTrans" cxnId="{5F413673-BE21-4E9D-8BA2-72E9E9BCA2F2}">
      <dgm:prSet/>
      <dgm:spPr/>
      <dgm:t>
        <a:bodyPr/>
        <a:lstStyle/>
        <a:p>
          <a:endParaRPr lang="ru-RU"/>
        </a:p>
      </dgm:t>
    </dgm:pt>
    <dgm:pt modelId="{24A077C0-92C5-4523-A411-5BA7F2916E98}" type="sibTrans" cxnId="{5F413673-BE21-4E9D-8BA2-72E9E9BCA2F2}">
      <dgm:prSet/>
      <dgm:spPr/>
      <dgm:t>
        <a:bodyPr/>
        <a:lstStyle/>
        <a:p>
          <a:endParaRPr lang="ru-RU"/>
        </a:p>
      </dgm:t>
    </dgm:pt>
    <dgm:pt modelId="{6E5A114A-01F4-4440-A8B4-608C22809651}">
      <dgm:prSet phldrT="[Текст]" custT="1"/>
      <dgm:spPr/>
      <dgm:t>
        <a:bodyPr/>
        <a:lstStyle/>
        <a:p>
          <a:r>
            <a:rPr lang="ru-RU" sz="4000" b="0" i="0" dirty="0">
              <a:solidFill>
                <a:schemeClr val="tx1"/>
              </a:solidFill>
              <a:latin typeface="Bahnschrift Light Condensed" panose="020B0502040204020203" pitchFamily="34" charset="0"/>
            </a:rPr>
            <a:t>дисциплинарная</a:t>
          </a:r>
        </a:p>
      </dgm:t>
    </dgm:pt>
    <dgm:pt modelId="{68560797-A7BC-4C52-B445-5D058790CE38}" type="parTrans" cxnId="{3805C2ED-A437-42C9-BBD4-26329C737DC6}">
      <dgm:prSet/>
      <dgm:spPr/>
      <dgm:t>
        <a:bodyPr/>
        <a:lstStyle/>
        <a:p>
          <a:endParaRPr lang="ru-RU"/>
        </a:p>
      </dgm:t>
    </dgm:pt>
    <dgm:pt modelId="{B4F30FE8-07B9-4D05-8797-8D802A2BC16D}" type="sibTrans" cxnId="{3805C2ED-A437-42C9-BBD4-26329C737DC6}">
      <dgm:prSet/>
      <dgm:spPr/>
      <dgm:t>
        <a:bodyPr/>
        <a:lstStyle/>
        <a:p>
          <a:endParaRPr lang="ru-RU"/>
        </a:p>
      </dgm:t>
    </dgm:pt>
    <dgm:pt modelId="{A62DB0B6-09B7-4736-B5B0-C5959A3D7793}" type="pres">
      <dgm:prSet presAssocID="{13A8C482-AF28-4D85-BE16-398BDA334EA1}" presName="Name0" presStyleCnt="0">
        <dgm:presLayoutVars>
          <dgm:chMax val="5"/>
          <dgm:chPref val="5"/>
          <dgm:dir/>
          <dgm:animLvl val="lvl"/>
        </dgm:presLayoutVars>
      </dgm:prSet>
      <dgm:spPr/>
    </dgm:pt>
    <dgm:pt modelId="{61FD34DF-FCDF-4FD0-B523-61F816F597B3}" type="pres">
      <dgm:prSet presAssocID="{B7BE7B6B-8231-4574-9CB8-2AEEEE9AEEF4}" presName="parentText1" presStyleLbl="node1" presStyleIdx="0" presStyleCnt="4" custLinFactNeighborX="1809" custLinFactNeighborY="-25798">
        <dgm:presLayoutVars>
          <dgm:chMax/>
          <dgm:chPref val="3"/>
          <dgm:bulletEnabled val="1"/>
        </dgm:presLayoutVars>
      </dgm:prSet>
      <dgm:spPr/>
    </dgm:pt>
    <dgm:pt modelId="{E3CFFD80-D5C2-4D16-A994-8DBF7663936F}" type="pres">
      <dgm:prSet presAssocID="{210DED17-039B-4602-BD13-C63E37262FFC}" presName="parentText2" presStyleLbl="node1" presStyleIdx="1" presStyleCnt="4" custScaleX="109403" custLinFactNeighborX="-1220" custLinFactNeighborY="-33333">
        <dgm:presLayoutVars>
          <dgm:chMax/>
          <dgm:chPref val="3"/>
          <dgm:bulletEnabled val="1"/>
        </dgm:presLayoutVars>
      </dgm:prSet>
      <dgm:spPr/>
    </dgm:pt>
    <dgm:pt modelId="{BB667DFC-825D-4C14-A746-224415399F62}" type="pres">
      <dgm:prSet presAssocID="{419A71BB-4C7E-4AC9-AC76-17035064167C}" presName="parentText3" presStyleLbl="node1" presStyleIdx="2" presStyleCnt="4" custScaleX="109403" custLinFactNeighborX="-1394" custLinFactNeighborY="-28377">
        <dgm:presLayoutVars>
          <dgm:chMax/>
          <dgm:chPref val="3"/>
          <dgm:bulletEnabled val="1"/>
        </dgm:presLayoutVars>
      </dgm:prSet>
      <dgm:spPr/>
    </dgm:pt>
    <dgm:pt modelId="{A39D3FC5-90FB-4F5E-BA00-6F423115BC65}" type="pres">
      <dgm:prSet presAssocID="{6E5A114A-01F4-4440-A8B4-608C22809651}" presName="parentText4" presStyleLbl="node1" presStyleIdx="3" presStyleCnt="4" custScaleX="109403" custLinFactNeighborX="1217" custLinFactNeighborY="-21928">
        <dgm:presLayoutVars>
          <dgm:chMax/>
          <dgm:chPref val="3"/>
          <dgm:bulletEnabled val="1"/>
        </dgm:presLayoutVars>
      </dgm:prSet>
      <dgm:spPr/>
    </dgm:pt>
  </dgm:ptLst>
  <dgm:cxnLst>
    <dgm:cxn modelId="{82A73136-E5EB-4DD5-A018-FE8FF8DC7258}" type="presOf" srcId="{13A8C482-AF28-4D85-BE16-398BDA334EA1}" destId="{A62DB0B6-09B7-4736-B5B0-C5959A3D7793}" srcOrd="0" destOrd="0" presId="urn:microsoft.com/office/officeart/2009/3/layout/IncreasingArrowsProcess"/>
    <dgm:cxn modelId="{9F92523A-7CC8-4C9F-B799-859E006FF147}" type="presOf" srcId="{B7BE7B6B-8231-4574-9CB8-2AEEEE9AEEF4}" destId="{61FD34DF-FCDF-4FD0-B523-61F816F597B3}" srcOrd="0" destOrd="0" presId="urn:microsoft.com/office/officeart/2009/3/layout/IncreasingArrowsProcess"/>
    <dgm:cxn modelId="{5F413673-BE21-4E9D-8BA2-72E9E9BCA2F2}" srcId="{13A8C482-AF28-4D85-BE16-398BDA334EA1}" destId="{419A71BB-4C7E-4AC9-AC76-17035064167C}" srcOrd="2" destOrd="0" parTransId="{7649F3BE-6EDD-4B21-A4C1-6FF5FA3291F4}" sibTransId="{24A077C0-92C5-4523-A411-5BA7F2916E98}"/>
    <dgm:cxn modelId="{5D0CB797-D13C-444B-AC0F-2B679C56401A}" type="presOf" srcId="{419A71BB-4C7E-4AC9-AC76-17035064167C}" destId="{BB667DFC-825D-4C14-A746-224415399F62}" srcOrd="0" destOrd="0" presId="urn:microsoft.com/office/officeart/2009/3/layout/IncreasingArrowsProcess"/>
    <dgm:cxn modelId="{3206D8BA-71E3-4C02-A85F-696E03161AD8}" srcId="{13A8C482-AF28-4D85-BE16-398BDA334EA1}" destId="{B7BE7B6B-8231-4574-9CB8-2AEEEE9AEEF4}" srcOrd="0" destOrd="0" parTransId="{339B764A-DCF4-4F3F-A745-2B61870A373B}" sibTransId="{5C2B9972-05B4-4D0C-B2C5-AA3B3B5563C5}"/>
    <dgm:cxn modelId="{32403AE2-3BEB-4AEB-9029-254CE73AACFC}" srcId="{13A8C482-AF28-4D85-BE16-398BDA334EA1}" destId="{210DED17-039B-4602-BD13-C63E37262FFC}" srcOrd="1" destOrd="0" parTransId="{DD11752A-5F82-495F-B141-0EDB2F539A67}" sibTransId="{F935F1A1-D06B-428F-A80C-6C869B5FF99A}"/>
    <dgm:cxn modelId="{3805C2ED-A437-42C9-BBD4-26329C737DC6}" srcId="{13A8C482-AF28-4D85-BE16-398BDA334EA1}" destId="{6E5A114A-01F4-4440-A8B4-608C22809651}" srcOrd="3" destOrd="0" parTransId="{68560797-A7BC-4C52-B445-5D058790CE38}" sibTransId="{B4F30FE8-07B9-4D05-8797-8D802A2BC16D}"/>
    <dgm:cxn modelId="{D44322F2-D183-42DE-A60B-BEF8EDAED955}" type="presOf" srcId="{6E5A114A-01F4-4440-A8B4-608C22809651}" destId="{A39D3FC5-90FB-4F5E-BA00-6F423115BC65}" srcOrd="0" destOrd="0" presId="urn:microsoft.com/office/officeart/2009/3/layout/IncreasingArrowsProcess"/>
    <dgm:cxn modelId="{CFD2ADF2-4918-49A3-B74D-3EE0849FC144}" type="presOf" srcId="{210DED17-039B-4602-BD13-C63E37262FFC}" destId="{E3CFFD80-D5C2-4D16-A994-8DBF7663936F}" srcOrd="0" destOrd="0" presId="urn:microsoft.com/office/officeart/2009/3/layout/IncreasingArrowsProcess"/>
    <dgm:cxn modelId="{321C385C-D3CC-42EE-9260-A2AB17776645}" type="presParOf" srcId="{A62DB0B6-09B7-4736-B5B0-C5959A3D7793}" destId="{61FD34DF-FCDF-4FD0-B523-61F816F597B3}" srcOrd="0" destOrd="0" presId="urn:microsoft.com/office/officeart/2009/3/layout/IncreasingArrowsProcess"/>
    <dgm:cxn modelId="{729005DC-70A4-40B2-BBEA-BBC24E94B76A}" type="presParOf" srcId="{A62DB0B6-09B7-4736-B5B0-C5959A3D7793}" destId="{E3CFFD80-D5C2-4D16-A994-8DBF7663936F}" srcOrd="1" destOrd="0" presId="urn:microsoft.com/office/officeart/2009/3/layout/IncreasingArrowsProcess"/>
    <dgm:cxn modelId="{7DD7E419-6410-43FC-B76A-FB0B2B5F3926}" type="presParOf" srcId="{A62DB0B6-09B7-4736-B5B0-C5959A3D7793}" destId="{BB667DFC-825D-4C14-A746-224415399F62}" srcOrd="2" destOrd="0" presId="urn:microsoft.com/office/officeart/2009/3/layout/IncreasingArrowsProcess"/>
    <dgm:cxn modelId="{B898D56B-BED9-4F18-BDA9-6EFDAD3DBA79}" type="presParOf" srcId="{A62DB0B6-09B7-4736-B5B0-C5959A3D7793}" destId="{A39D3FC5-90FB-4F5E-BA00-6F423115BC65}"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374580-44D2-4BCD-BDA0-1F5B06093CC7}" type="doc">
      <dgm:prSet loTypeId="urn:microsoft.com/office/officeart/2005/8/layout/vList6" loCatId="process" qsTypeId="urn:microsoft.com/office/officeart/2005/8/quickstyle/simple3" qsCatId="simple" csTypeId="urn:microsoft.com/office/officeart/2005/8/colors/accent2_3" csCatId="accent2" phldr="1"/>
      <dgm:spPr/>
      <dgm:t>
        <a:bodyPr/>
        <a:lstStyle/>
        <a:p>
          <a:endParaRPr lang="ru-RU"/>
        </a:p>
      </dgm:t>
    </dgm:pt>
    <dgm:pt modelId="{F5AE95C7-8208-435F-A448-A3F0F0D1E61A}">
      <dgm:prSet phldrT="[Текст]" custT="1"/>
      <dgm:spPr/>
      <dgm:t>
        <a:bodyPr/>
        <a:lstStyle/>
        <a:p>
          <a:r>
            <a:rPr lang="ru-RU" sz="2800" b="0" i="0" dirty="0"/>
            <a:t>санкция ч. 3 ст. 287 УК ПМР</a:t>
          </a:r>
        </a:p>
        <a:p>
          <a:r>
            <a:rPr lang="ru-RU" sz="2800" b="0" i="0" dirty="0"/>
            <a:t> дача взятки</a:t>
          </a:r>
          <a:endParaRPr lang="ru-RU" sz="2800" dirty="0"/>
        </a:p>
      </dgm:t>
    </dgm:pt>
    <dgm:pt modelId="{1E40F242-9958-409D-899F-A931D7BAF898}" type="parTrans" cxnId="{6337F3B5-A583-4789-AAFC-E236415CBAF6}">
      <dgm:prSet/>
      <dgm:spPr/>
      <dgm:t>
        <a:bodyPr/>
        <a:lstStyle/>
        <a:p>
          <a:endParaRPr lang="ru-RU"/>
        </a:p>
      </dgm:t>
    </dgm:pt>
    <dgm:pt modelId="{1E20BDF8-8E8C-4310-B9B8-A82FD2596375}" type="sibTrans" cxnId="{6337F3B5-A583-4789-AAFC-E236415CBAF6}">
      <dgm:prSet/>
      <dgm:spPr/>
      <dgm:t>
        <a:bodyPr/>
        <a:lstStyle/>
        <a:p>
          <a:endParaRPr lang="ru-RU"/>
        </a:p>
      </dgm:t>
    </dgm:pt>
    <dgm:pt modelId="{B2D9C146-09AB-4991-BF29-76DA669E9BB5}">
      <dgm:prSet phldrT="[Текст]" custT="1"/>
      <dgm:spPr/>
      <dgm:t>
        <a:bodyPr/>
        <a:lstStyle/>
        <a:p>
          <a:r>
            <a:rPr lang="ru-RU" sz="2800" b="0" i="0" dirty="0"/>
            <a:t>лишение свободы на срок от 5 до 10 лет со штрафом в размере 60-кратной суммы взятки</a:t>
          </a:r>
          <a:endParaRPr lang="ru-RU" sz="2800" dirty="0"/>
        </a:p>
      </dgm:t>
    </dgm:pt>
    <dgm:pt modelId="{BFCFFC0F-F4A4-4F43-BBED-F9192551A817}" type="parTrans" cxnId="{9752ED3E-1E60-4D4E-932C-015E639D01DD}">
      <dgm:prSet/>
      <dgm:spPr/>
      <dgm:t>
        <a:bodyPr/>
        <a:lstStyle/>
        <a:p>
          <a:endParaRPr lang="ru-RU"/>
        </a:p>
      </dgm:t>
    </dgm:pt>
    <dgm:pt modelId="{DEA45BAE-B37F-4104-B770-82FD45B32E7D}" type="sibTrans" cxnId="{9752ED3E-1E60-4D4E-932C-015E639D01DD}">
      <dgm:prSet/>
      <dgm:spPr/>
      <dgm:t>
        <a:bodyPr/>
        <a:lstStyle/>
        <a:p>
          <a:endParaRPr lang="ru-RU"/>
        </a:p>
      </dgm:t>
    </dgm:pt>
    <dgm:pt modelId="{1860E259-1EB1-42A4-8295-E82FF5754E07}">
      <dgm:prSet phldrT="[Текст]" custT="1"/>
      <dgm:spPr/>
      <dgm:t>
        <a:bodyPr/>
        <a:lstStyle/>
        <a:p>
          <a:r>
            <a:rPr lang="ru-RU" sz="2800" b="0" i="0" dirty="0"/>
            <a:t>ч. 1 ст. 286 УК ПМР</a:t>
          </a:r>
        </a:p>
        <a:p>
          <a:r>
            <a:rPr lang="ru-RU" sz="2800" b="0" i="0" dirty="0"/>
            <a:t>получение взятки</a:t>
          </a:r>
          <a:endParaRPr lang="ru-RU" sz="2800" dirty="0"/>
        </a:p>
      </dgm:t>
    </dgm:pt>
    <dgm:pt modelId="{FF341F01-1C2F-4F0D-B026-823D01652F1D}" type="parTrans" cxnId="{DB3BA336-2BB6-4BDC-9F77-4856D37874B6}">
      <dgm:prSet/>
      <dgm:spPr/>
      <dgm:t>
        <a:bodyPr/>
        <a:lstStyle/>
        <a:p>
          <a:endParaRPr lang="ru-RU"/>
        </a:p>
      </dgm:t>
    </dgm:pt>
    <dgm:pt modelId="{DEC8C118-1681-4859-9953-ED9640D96B17}" type="sibTrans" cxnId="{DB3BA336-2BB6-4BDC-9F77-4856D37874B6}">
      <dgm:prSet/>
      <dgm:spPr/>
      <dgm:t>
        <a:bodyPr/>
        <a:lstStyle/>
        <a:p>
          <a:endParaRPr lang="ru-RU"/>
        </a:p>
      </dgm:t>
    </dgm:pt>
    <dgm:pt modelId="{E950C80C-7AEE-4214-B06B-44046A7CCA45}">
      <dgm:prSet phldrT="[Текст]" custT="1"/>
      <dgm:spPr/>
      <dgm:t>
        <a:bodyPr/>
        <a:lstStyle/>
        <a:p>
          <a:r>
            <a:rPr lang="ru-RU" sz="2400" b="0" i="0" dirty="0"/>
            <a:t>наказание в виде штрафа в размере от 25-кратной суммы взятки с лишением права занимать определённые должности или заниматься определённой деятельностью на срок от 3 лет, либо лишение свободы на срок от 3 лет со штрафом в размере 20-кратной суммы взятки</a:t>
          </a:r>
          <a:endParaRPr lang="ru-RU" sz="2400" dirty="0"/>
        </a:p>
      </dgm:t>
    </dgm:pt>
    <dgm:pt modelId="{B2964E6D-CF03-4AFB-B73D-07407E715FAB}" type="parTrans" cxnId="{C428E0D4-3528-460C-A8BD-6C3912609AEC}">
      <dgm:prSet/>
      <dgm:spPr/>
      <dgm:t>
        <a:bodyPr/>
        <a:lstStyle/>
        <a:p>
          <a:endParaRPr lang="ru-RU"/>
        </a:p>
      </dgm:t>
    </dgm:pt>
    <dgm:pt modelId="{B7EC5B75-E414-4965-AFE9-102B70D4F5EC}" type="sibTrans" cxnId="{C428E0D4-3528-460C-A8BD-6C3912609AEC}">
      <dgm:prSet/>
      <dgm:spPr/>
      <dgm:t>
        <a:bodyPr/>
        <a:lstStyle/>
        <a:p>
          <a:endParaRPr lang="ru-RU"/>
        </a:p>
      </dgm:t>
    </dgm:pt>
    <dgm:pt modelId="{6F45A02C-E766-4890-ABE4-878F34BB4AE8}" type="pres">
      <dgm:prSet presAssocID="{64374580-44D2-4BCD-BDA0-1F5B06093CC7}" presName="Name0" presStyleCnt="0">
        <dgm:presLayoutVars>
          <dgm:dir/>
          <dgm:animLvl val="lvl"/>
          <dgm:resizeHandles/>
        </dgm:presLayoutVars>
      </dgm:prSet>
      <dgm:spPr/>
    </dgm:pt>
    <dgm:pt modelId="{95F7A9FC-CDD9-44D1-8074-1E71AAF80E81}" type="pres">
      <dgm:prSet presAssocID="{F5AE95C7-8208-435F-A448-A3F0F0D1E61A}" presName="linNode" presStyleCnt="0"/>
      <dgm:spPr/>
    </dgm:pt>
    <dgm:pt modelId="{3A712E2B-DECB-47D2-99A0-016B9F1A77C0}" type="pres">
      <dgm:prSet presAssocID="{F5AE95C7-8208-435F-A448-A3F0F0D1E61A}" presName="parentShp" presStyleLbl="node1" presStyleIdx="0" presStyleCnt="2" custScaleX="73616" custLinFactNeighborX="-7492" custLinFactNeighborY="1160">
        <dgm:presLayoutVars>
          <dgm:bulletEnabled val="1"/>
        </dgm:presLayoutVars>
      </dgm:prSet>
      <dgm:spPr/>
    </dgm:pt>
    <dgm:pt modelId="{7711DB04-F4B1-4F68-9B7D-13F9A262C212}" type="pres">
      <dgm:prSet presAssocID="{F5AE95C7-8208-435F-A448-A3F0F0D1E61A}" presName="childShp" presStyleLbl="bgAccFollowNode1" presStyleIdx="0" presStyleCnt="2" custScaleX="116359" custLinFactNeighborX="923" custLinFactNeighborY="-26">
        <dgm:presLayoutVars>
          <dgm:bulletEnabled val="1"/>
        </dgm:presLayoutVars>
      </dgm:prSet>
      <dgm:spPr/>
    </dgm:pt>
    <dgm:pt modelId="{5EE31FEA-339B-4FA5-BC3A-80B32496FB33}" type="pres">
      <dgm:prSet presAssocID="{1E20BDF8-8E8C-4310-B9B8-A82FD2596375}" presName="spacing" presStyleCnt="0"/>
      <dgm:spPr/>
    </dgm:pt>
    <dgm:pt modelId="{1ACB3769-D1D2-4175-A694-43505F045A2B}" type="pres">
      <dgm:prSet presAssocID="{1860E259-1EB1-42A4-8295-E82FF5754E07}" presName="linNode" presStyleCnt="0"/>
      <dgm:spPr/>
    </dgm:pt>
    <dgm:pt modelId="{F880AA42-5805-481D-A483-47FF29AD0218}" type="pres">
      <dgm:prSet presAssocID="{1860E259-1EB1-42A4-8295-E82FF5754E07}" presName="parentShp" presStyleLbl="node1" presStyleIdx="1" presStyleCnt="2" custScaleX="76566" custLinFactNeighborX="-5864" custLinFactNeighborY="-8098">
        <dgm:presLayoutVars>
          <dgm:bulletEnabled val="1"/>
        </dgm:presLayoutVars>
      </dgm:prSet>
      <dgm:spPr/>
    </dgm:pt>
    <dgm:pt modelId="{037D7076-9F95-44C3-8F25-FDE1EC8D581A}" type="pres">
      <dgm:prSet presAssocID="{1860E259-1EB1-42A4-8295-E82FF5754E07}" presName="childShp" presStyleLbl="bgAccFollowNode1" presStyleIdx="1" presStyleCnt="2" custScaleX="119315" custScaleY="111160" custLinFactNeighborX="103" custLinFactNeighborY="-23701">
        <dgm:presLayoutVars>
          <dgm:bulletEnabled val="1"/>
        </dgm:presLayoutVars>
      </dgm:prSet>
      <dgm:spPr/>
    </dgm:pt>
  </dgm:ptLst>
  <dgm:cxnLst>
    <dgm:cxn modelId="{2E3E7710-6342-4792-B772-73776939C473}" type="presOf" srcId="{B2D9C146-09AB-4991-BF29-76DA669E9BB5}" destId="{7711DB04-F4B1-4F68-9B7D-13F9A262C212}" srcOrd="0" destOrd="0" presId="urn:microsoft.com/office/officeart/2005/8/layout/vList6"/>
    <dgm:cxn modelId="{D948BE2B-488E-4EAD-A492-78BF77B500EA}" type="presOf" srcId="{E950C80C-7AEE-4214-B06B-44046A7CCA45}" destId="{037D7076-9F95-44C3-8F25-FDE1EC8D581A}" srcOrd="0" destOrd="0" presId="urn:microsoft.com/office/officeart/2005/8/layout/vList6"/>
    <dgm:cxn modelId="{DB3BA336-2BB6-4BDC-9F77-4856D37874B6}" srcId="{64374580-44D2-4BCD-BDA0-1F5B06093CC7}" destId="{1860E259-1EB1-42A4-8295-E82FF5754E07}" srcOrd="1" destOrd="0" parTransId="{FF341F01-1C2F-4F0D-B026-823D01652F1D}" sibTransId="{DEC8C118-1681-4859-9953-ED9640D96B17}"/>
    <dgm:cxn modelId="{9752ED3E-1E60-4D4E-932C-015E639D01DD}" srcId="{F5AE95C7-8208-435F-A448-A3F0F0D1E61A}" destId="{B2D9C146-09AB-4991-BF29-76DA669E9BB5}" srcOrd="0" destOrd="0" parTransId="{BFCFFC0F-F4A4-4F43-BBED-F9192551A817}" sibTransId="{DEA45BAE-B37F-4104-B770-82FD45B32E7D}"/>
    <dgm:cxn modelId="{70DC6077-A8B3-4E46-B474-73B70725FFC9}" type="presOf" srcId="{64374580-44D2-4BCD-BDA0-1F5B06093CC7}" destId="{6F45A02C-E766-4890-ABE4-878F34BB4AE8}" srcOrd="0" destOrd="0" presId="urn:microsoft.com/office/officeart/2005/8/layout/vList6"/>
    <dgm:cxn modelId="{79B94D9D-3481-4FE8-B838-91DA7DD4A10D}" type="presOf" srcId="{F5AE95C7-8208-435F-A448-A3F0F0D1E61A}" destId="{3A712E2B-DECB-47D2-99A0-016B9F1A77C0}" srcOrd="0" destOrd="0" presId="urn:microsoft.com/office/officeart/2005/8/layout/vList6"/>
    <dgm:cxn modelId="{6337F3B5-A583-4789-AAFC-E236415CBAF6}" srcId="{64374580-44D2-4BCD-BDA0-1F5B06093CC7}" destId="{F5AE95C7-8208-435F-A448-A3F0F0D1E61A}" srcOrd="0" destOrd="0" parTransId="{1E40F242-9958-409D-899F-A931D7BAF898}" sibTransId="{1E20BDF8-8E8C-4310-B9B8-A82FD2596375}"/>
    <dgm:cxn modelId="{C428E0D4-3528-460C-A8BD-6C3912609AEC}" srcId="{1860E259-1EB1-42A4-8295-E82FF5754E07}" destId="{E950C80C-7AEE-4214-B06B-44046A7CCA45}" srcOrd="0" destOrd="0" parTransId="{B2964E6D-CF03-4AFB-B73D-07407E715FAB}" sibTransId="{B7EC5B75-E414-4965-AFE9-102B70D4F5EC}"/>
    <dgm:cxn modelId="{B16D7BF3-A200-478A-AFA1-2631F0F50663}" type="presOf" srcId="{1860E259-1EB1-42A4-8295-E82FF5754E07}" destId="{F880AA42-5805-481D-A483-47FF29AD0218}" srcOrd="0" destOrd="0" presId="urn:microsoft.com/office/officeart/2005/8/layout/vList6"/>
    <dgm:cxn modelId="{CA3130E8-A323-470F-A76A-82B10EE6D766}" type="presParOf" srcId="{6F45A02C-E766-4890-ABE4-878F34BB4AE8}" destId="{95F7A9FC-CDD9-44D1-8074-1E71AAF80E81}" srcOrd="0" destOrd="0" presId="urn:microsoft.com/office/officeart/2005/8/layout/vList6"/>
    <dgm:cxn modelId="{D947AE1D-7A81-4CAE-84FA-B78316E4293F}" type="presParOf" srcId="{95F7A9FC-CDD9-44D1-8074-1E71AAF80E81}" destId="{3A712E2B-DECB-47D2-99A0-016B9F1A77C0}" srcOrd="0" destOrd="0" presId="urn:microsoft.com/office/officeart/2005/8/layout/vList6"/>
    <dgm:cxn modelId="{F829EF49-9C55-4215-8CDE-395270B5E7B4}" type="presParOf" srcId="{95F7A9FC-CDD9-44D1-8074-1E71AAF80E81}" destId="{7711DB04-F4B1-4F68-9B7D-13F9A262C212}" srcOrd="1" destOrd="0" presId="urn:microsoft.com/office/officeart/2005/8/layout/vList6"/>
    <dgm:cxn modelId="{1833DDA0-7510-42A3-97FA-622EA6C14B5C}" type="presParOf" srcId="{6F45A02C-E766-4890-ABE4-878F34BB4AE8}" destId="{5EE31FEA-339B-4FA5-BC3A-80B32496FB33}" srcOrd="1" destOrd="0" presId="urn:microsoft.com/office/officeart/2005/8/layout/vList6"/>
    <dgm:cxn modelId="{8843101F-74DF-441E-A688-706D858A9FB4}" type="presParOf" srcId="{6F45A02C-E766-4890-ABE4-878F34BB4AE8}" destId="{1ACB3769-D1D2-4175-A694-43505F045A2B}" srcOrd="2" destOrd="0" presId="urn:microsoft.com/office/officeart/2005/8/layout/vList6"/>
    <dgm:cxn modelId="{E873D8B6-F72A-4154-8BF2-39090A032817}" type="presParOf" srcId="{1ACB3769-D1D2-4175-A694-43505F045A2B}" destId="{F880AA42-5805-481D-A483-47FF29AD0218}" srcOrd="0" destOrd="0" presId="urn:microsoft.com/office/officeart/2005/8/layout/vList6"/>
    <dgm:cxn modelId="{53487B1D-2A6D-47E9-B908-7A85B02C60D2}" type="presParOf" srcId="{1ACB3769-D1D2-4175-A694-43505F045A2B}" destId="{037D7076-9F95-44C3-8F25-FDE1EC8D581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D34DF-FCDF-4FD0-B523-61F816F597B3}">
      <dsp:nvSpPr>
        <dsp:cNvPr id="0" name=""/>
        <dsp:cNvSpPr/>
      </dsp:nvSpPr>
      <dsp:spPr>
        <a:xfrm>
          <a:off x="0" y="491201"/>
          <a:ext cx="11593286" cy="1687860"/>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254000" bIns="267948" numCol="1" spcCol="1270" anchor="ctr" anchorCtr="0">
          <a:noAutofit/>
        </a:bodyPr>
        <a:lstStyle/>
        <a:p>
          <a:pPr marL="0" lvl="0" indent="0" algn="l" defTabSz="1778000">
            <a:lnSpc>
              <a:spcPct val="90000"/>
            </a:lnSpc>
            <a:spcBef>
              <a:spcPct val="0"/>
            </a:spcBef>
            <a:spcAft>
              <a:spcPct val="35000"/>
            </a:spcAft>
            <a:buNone/>
          </a:pPr>
          <a:r>
            <a:rPr lang="ru-RU" sz="4000" b="0" i="0" kern="1200" dirty="0">
              <a:solidFill>
                <a:schemeClr val="tx1"/>
              </a:solidFill>
              <a:latin typeface="Bahnschrift Light Condensed" panose="020B0502040204020203" pitchFamily="34" charset="0"/>
            </a:rPr>
            <a:t>уголовная</a:t>
          </a:r>
        </a:p>
      </dsp:txBody>
      <dsp:txXfrm>
        <a:off x="0" y="913166"/>
        <a:ext cx="11171321" cy="843930"/>
      </dsp:txXfrm>
    </dsp:sp>
    <dsp:sp modelId="{E3CFFD80-D5C2-4D16-A994-8DBF7663936F}">
      <dsp:nvSpPr>
        <dsp:cNvPr id="0" name=""/>
        <dsp:cNvSpPr/>
      </dsp:nvSpPr>
      <dsp:spPr>
        <a:xfrm>
          <a:off x="1934282" y="926303"/>
          <a:ext cx="9759878" cy="1687860"/>
        </a:xfrm>
        <a:prstGeom prst="rightArrow">
          <a:avLst>
            <a:gd name="adj1" fmla="val 50000"/>
            <a:gd name="adj2" fmla="val 5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254000" bIns="267948" numCol="1" spcCol="1270" anchor="ctr" anchorCtr="0">
          <a:noAutofit/>
        </a:bodyPr>
        <a:lstStyle/>
        <a:p>
          <a:pPr marL="0" lvl="0" indent="0" algn="l" defTabSz="1778000">
            <a:lnSpc>
              <a:spcPct val="90000"/>
            </a:lnSpc>
            <a:spcBef>
              <a:spcPct val="0"/>
            </a:spcBef>
            <a:spcAft>
              <a:spcPct val="35000"/>
            </a:spcAft>
            <a:buNone/>
          </a:pPr>
          <a:r>
            <a:rPr lang="ru-RU" sz="4000" b="0" i="0" kern="1200" dirty="0">
              <a:solidFill>
                <a:schemeClr val="tx1"/>
              </a:solidFill>
              <a:latin typeface="Bahnschrift Light Condensed" panose="020B0502040204020203" pitchFamily="34" charset="0"/>
            </a:rPr>
            <a:t>административная</a:t>
          </a:r>
        </a:p>
      </dsp:txBody>
      <dsp:txXfrm>
        <a:off x="1934282" y="1348268"/>
        <a:ext cx="9337913" cy="843930"/>
      </dsp:txXfrm>
    </dsp:sp>
    <dsp:sp modelId="{BB667DFC-825D-4C14-A746-224415399F62}">
      <dsp:nvSpPr>
        <dsp:cNvPr id="0" name=""/>
        <dsp:cNvSpPr/>
      </dsp:nvSpPr>
      <dsp:spPr>
        <a:xfrm>
          <a:off x="4753899" y="1572574"/>
          <a:ext cx="6836354" cy="1687860"/>
        </a:xfrm>
        <a:prstGeom prst="rightArrow">
          <a:avLst>
            <a:gd name="adj1" fmla="val 50000"/>
            <a:gd name="adj2" fmla="val 5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254000" bIns="267948" numCol="1" spcCol="1270" anchor="ctr" anchorCtr="0">
          <a:noAutofit/>
        </a:bodyPr>
        <a:lstStyle/>
        <a:p>
          <a:pPr marL="0" lvl="0" indent="0" algn="l" defTabSz="1778000">
            <a:lnSpc>
              <a:spcPct val="90000"/>
            </a:lnSpc>
            <a:spcBef>
              <a:spcPct val="0"/>
            </a:spcBef>
            <a:spcAft>
              <a:spcPct val="35000"/>
            </a:spcAft>
            <a:buNone/>
          </a:pPr>
          <a:r>
            <a:rPr lang="ru-RU" sz="4000" b="0" i="0" kern="1200" dirty="0">
              <a:solidFill>
                <a:schemeClr val="tx1"/>
              </a:solidFill>
              <a:latin typeface="Bahnschrift Light Condensed" panose="020B0502040204020203" pitchFamily="34" charset="0"/>
            </a:rPr>
            <a:t>гражданско-правовая</a:t>
          </a:r>
        </a:p>
      </dsp:txBody>
      <dsp:txXfrm>
        <a:off x="4753899" y="1994539"/>
        <a:ext cx="6414389" cy="843930"/>
      </dsp:txXfrm>
    </dsp:sp>
    <dsp:sp modelId="{A39D3FC5-90FB-4F5E-BA00-6F423115BC65}">
      <dsp:nvSpPr>
        <dsp:cNvPr id="0" name=""/>
        <dsp:cNvSpPr/>
      </dsp:nvSpPr>
      <dsp:spPr>
        <a:xfrm>
          <a:off x="7680456" y="2243707"/>
          <a:ext cx="3912829" cy="1687860"/>
        </a:xfrm>
        <a:prstGeom prst="rightArrow">
          <a:avLst>
            <a:gd name="adj1" fmla="val 50000"/>
            <a:gd name="adj2" fmla="val 5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254000" bIns="267948" numCol="1" spcCol="1270" anchor="ctr" anchorCtr="0">
          <a:noAutofit/>
        </a:bodyPr>
        <a:lstStyle/>
        <a:p>
          <a:pPr marL="0" lvl="0" indent="0" algn="l" defTabSz="1778000">
            <a:lnSpc>
              <a:spcPct val="90000"/>
            </a:lnSpc>
            <a:spcBef>
              <a:spcPct val="0"/>
            </a:spcBef>
            <a:spcAft>
              <a:spcPct val="35000"/>
            </a:spcAft>
            <a:buNone/>
          </a:pPr>
          <a:r>
            <a:rPr lang="ru-RU" sz="4000" b="0" i="0" kern="1200" dirty="0">
              <a:solidFill>
                <a:schemeClr val="tx1"/>
              </a:solidFill>
              <a:latin typeface="Bahnschrift Light Condensed" panose="020B0502040204020203" pitchFamily="34" charset="0"/>
            </a:rPr>
            <a:t>дисциплинарная</a:t>
          </a:r>
        </a:p>
      </dsp:txBody>
      <dsp:txXfrm>
        <a:off x="7680456" y="2665672"/>
        <a:ext cx="3490864" cy="843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1DB04-F4B1-4F68-9B7D-13F9A262C212}">
      <dsp:nvSpPr>
        <dsp:cNvPr id="0" name=""/>
        <dsp:cNvSpPr/>
      </dsp:nvSpPr>
      <dsp:spPr>
        <a:xfrm>
          <a:off x="3559627" y="0"/>
          <a:ext cx="8233230" cy="1781749"/>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ru-RU" sz="2800" b="0" i="0" kern="1200" dirty="0"/>
            <a:t>лишение свободы на срок от 5 до 10 лет со штрафом в размере 60-кратной суммы взятки</a:t>
          </a:r>
          <a:endParaRPr lang="ru-RU" sz="2800" kern="1200" dirty="0"/>
        </a:p>
      </dsp:txBody>
      <dsp:txXfrm>
        <a:off x="3559627" y="222719"/>
        <a:ext cx="7565074" cy="1336311"/>
      </dsp:txXfrm>
    </dsp:sp>
    <dsp:sp modelId="{3A712E2B-DECB-47D2-99A0-016B9F1A77C0}">
      <dsp:nvSpPr>
        <dsp:cNvPr id="0" name=""/>
        <dsp:cNvSpPr/>
      </dsp:nvSpPr>
      <dsp:spPr>
        <a:xfrm>
          <a:off x="0" y="20724"/>
          <a:ext cx="3472572" cy="1781749"/>
        </a:xfrm>
        <a:prstGeom prst="roundRect">
          <a:avLst/>
        </a:prstGeom>
        <a:gradFill rotWithShape="0">
          <a:gsLst>
            <a:gs pos="0">
              <a:schemeClr val="accent2">
                <a:shade val="80000"/>
                <a:hueOff val="0"/>
                <a:satOff val="0"/>
                <a:lumOff val="0"/>
                <a:alphaOff val="0"/>
                <a:lumMod val="110000"/>
                <a:satMod val="105000"/>
                <a:tint val="67000"/>
              </a:schemeClr>
            </a:gs>
            <a:gs pos="50000">
              <a:schemeClr val="accent2">
                <a:shade val="80000"/>
                <a:hueOff val="0"/>
                <a:satOff val="0"/>
                <a:lumOff val="0"/>
                <a:alphaOff val="0"/>
                <a:lumMod val="105000"/>
                <a:satMod val="103000"/>
                <a:tint val="73000"/>
              </a:schemeClr>
            </a:gs>
            <a:gs pos="100000">
              <a:schemeClr val="accent2">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b="0" i="0" kern="1200" dirty="0"/>
            <a:t>санкция ч. 3 ст. 287 УК ПМР</a:t>
          </a:r>
        </a:p>
        <a:p>
          <a:pPr marL="0" lvl="0" indent="0" algn="ctr" defTabSz="1244600">
            <a:lnSpc>
              <a:spcPct val="90000"/>
            </a:lnSpc>
            <a:spcBef>
              <a:spcPct val="0"/>
            </a:spcBef>
            <a:spcAft>
              <a:spcPct val="35000"/>
            </a:spcAft>
            <a:buNone/>
          </a:pPr>
          <a:r>
            <a:rPr lang="ru-RU" sz="2800" b="0" i="0" kern="1200" dirty="0"/>
            <a:t> дача взятки</a:t>
          </a:r>
          <a:endParaRPr lang="ru-RU" sz="2800" kern="1200" dirty="0"/>
        </a:p>
      </dsp:txBody>
      <dsp:txXfrm>
        <a:off x="86978" y="107702"/>
        <a:ext cx="3298616" cy="1607793"/>
      </dsp:txXfrm>
    </dsp:sp>
    <dsp:sp modelId="{037D7076-9F95-44C3-8F25-FDE1EC8D581A}">
      <dsp:nvSpPr>
        <dsp:cNvPr id="0" name=""/>
        <dsp:cNvSpPr/>
      </dsp:nvSpPr>
      <dsp:spPr>
        <a:xfrm>
          <a:off x="3540092" y="1537687"/>
          <a:ext cx="8252765" cy="1980592"/>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0" i="0" kern="1200" dirty="0"/>
            <a:t>наказание в виде штрафа в размере от 25-кратной суммы взятки с лишением права занимать определённые должности или заниматься определённой деятельностью на срок от 3 лет, либо лишение свободы на срок от 3 лет со штрафом в размере 20-кратной суммы взятки</a:t>
          </a:r>
          <a:endParaRPr lang="ru-RU" sz="2400" kern="1200" dirty="0"/>
        </a:p>
      </dsp:txBody>
      <dsp:txXfrm>
        <a:off x="3540092" y="1785261"/>
        <a:ext cx="7510043" cy="1485444"/>
      </dsp:txXfrm>
    </dsp:sp>
    <dsp:sp modelId="{F880AA42-5805-481D-A483-47FF29AD0218}">
      <dsp:nvSpPr>
        <dsp:cNvPr id="0" name=""/>
        <dsp:cNvSpPr/>
      </dsp:nvSpPr>
      <dsp:spPr>
        <a:xfrm>
          <a:off x="0" y="1915115"/>
          <a:ext cx="3530605" cy="1781749"/>
        </a:xfrm>
        <a:prstGeom prst="roundRect">
          <a:avLst/>
        </a:prstGeom>
        <a:gradFill rotWithShape="0">
          <a:gsLst>
            <a:gs pos="0">
              <a:schemeClr val="accent2">
                <a:shade val="80000"/>
                <a:hueOff val="-481415"/>
                <a:satOff val="10166"/>
                <a:lumOff val="27081"/>
                <a:alphaOff val="0"/>
                <a:lumMod val="110000"/>
                <a:satMod val="105000"/>
                <a:tint val="67000"/>
              </a:schemeClr>
            </a:gs>
            <a:gs pos="50000">
              <a:schemeClr val="accent2">
                <a:shade val="80000"/>
                <a:hueOff val="-481415"/>
                <a:satOff val="10166"/>
                <a:lumOff val="27081"/>
                <a:alphaOff val="0"/>
                <a:lumMod val="105000"/>
                <a:satMod val="103000"/>
                <a:tint val="73000"/>
              </a:schemeClr>
            </a:gs>
            <a:gs pos="100000">
              <a:schemeClr val="accent2">
                <a:shade val="80000"/>
                <a:hueOff val="-481415"/>
                <a:satOff val="10166"/>
                <a:lumOff val="270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b="0" i="0" kern="1200" dirty="0"/>
            <a:t>ч. 1 ст. 286 УК ПМР</a:t>
          </a:r>
        </a:p>
        <a:p>
          <a:pPr marL="0" lvl="0" indent="0" algn="ctr" defTabSz="1244600">
            <a:lnSpc>
              <a:spcPct val="90000"/>
            </a:lnSpc>
            <a:spcBef>
              <a:spcPct val="0"/>
            </a:spcBef>
            <a:spcAft>
              <a:spcPct val="35000"/>
            </a:spcAft>
            <a:buNone/>
          </a:pPr>
          <a:r>
            <a:rPr lang="ru-RU" sz="2800" b="0" i="0" kern="1200" dirty="0"/>
            <a:t>получение взятки</a:t>
          </a:r>
          <a:endParaRPr lang="ru-RU" sz="2800" kern="1200" dirty="0"/>
        </a:p>
      </dsp:txBody>
      <dsp:txXfrm>
        <a:off x="86978" y="2002093"/>
        <a:ext cx="3356649" cy="160779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5B1336-7DBD-27CE-6A61-E8659AC20AD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D3938B6-E801-3218-2EA6-448878B24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ACEF08-3860-423D-61BE-E84C90D3A416}"/>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EFCD493B-0FCD-7309-115F-72811E26389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4F1FFD4-958D-7E5B-2622-7E755F804E3C}"/>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557245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DAF8D3-416B-FD95-A16B-1A71C7B21F5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87483E5-AAFC-ACA5-B0E5-9E292ABDA55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8240CD-1B29-705F-C9C4-6285CF3036DB}"/>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CB78EE60-E9D1-B7C1-DB61-1CD846730C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1F2626D-12CC-A8E5-8CE9-C37B12CD483B}"/>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1766348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AAF26FA-8469-3A88-06B2-0BFCBABFA76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D613B81-7729-C603-2BCE-FDC90955CD7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54C4F3B-EB16-DB46-6B47-DF7308B57D7B}"/>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BDAC9908-87AF-5239-95A1-CF9569D6F8A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DE9FD2A-7F71-55E8-7B24-A5509E357E8B}"/>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2048717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9B73DE-22D4-C43F-0E81-13342CCA09D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8F0A63B-3794-5DFA-8F8E-E2FCCF44DB8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6F5D3F9-5510-A408-FCBC-5B4AC18D4A43}"/>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0510077E-7A17-A240-A7FB-2E5B5089D81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3DA878-42B8-4CD3-72DD-8418C37C9F9A}"/>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2107488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C54EB2-129C-EAAF-6D17-3ABFCFC50E6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9228FEA-2041-F9E5-3549-22F9C7E3E0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0EC6392-9BA0-96CD-5A4C-76383BEA010B}"/>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F0DE25CB-2941-D8E5-0BC9-D0D2523B151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5C9F86A-8EC4-1D37-91BD-2A547CEADF0A}"/>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363086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DD4D37-69F9-04EE-C797-E45658CF94A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38C658E-2420-155C-8A2B-17A2CA86C2D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1294323-648B-26E9-D53D-0D62F00226C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F1E162-673D-7A24-A746-47976AED1161}"/>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6" name="Нижний колонтитул 5">
            <a:extLst>
              <a:ext uri="{FF2B5EF4-FFF2-40B4-BE49-F238E27FC236}">
                <a16:creationId xmlns:a16="http://schemas.microsoft.com/office/drawing/2014/main" id="{1E90D686-893B-0B00-3B84-633B781149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E7AD25C-F5D1-FB46-5EBD-879083479A34}"/>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314993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B9F21C-63F3-4232-847B-632152B62AC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A98D821-BC04-40CD-98E8-EA6D75E180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D43897F-E2C9-07CD-0A51-040B951EE74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CC404D6-0623-17AE-B78B-CDA21190B3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737DECA-B6F6-2E1F-71A4-7A5DC4DCC78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D2798E5-456D-56CF-CDEB-8B79020FCFD0}"/>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8" name="Нижний колонтитул 7">
            <a:extLst>
              <a:ext uri="{FF2B5EF4-FFF2-40B4-BE49-F238E27FC236}">
                <a16:creationId xmlns:a16="http://schemas.microsoft.com/office/drawing/2014/main" id="{583E4FDA-8C4B-E543-A9FF-370FD1F8471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C354B2C-6D6C-D824-0C83-5CCBA7D00C52}"/>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473461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FD2F52-6D2A-9765-C124-2399C6E268A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0C568BB-F38E-5606-C53B-E459B9138892}"/>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4" name="Нижний колонтитул 3">
            <a:extLst>
              <a:ext uri="{FF2B5EF4-FFF2-40B4-BE49-F238E27FC236}">
                <a16:creationId xmlns:a16="http://schemas.microsoft.com/office/drawing/2014/main" id="{68B6A987-F1DB-8EBE-19F6-0F595525B26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38472BA-51FC-B5D7-AD25-4183512AAEB7}"/>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1485197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5542A6B-5320-A502-738F-0E049B18C1B7}"/>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3" name="Нижний колонтитул 2">
            <a:extLst>
              <a:ext uri="{FF2B5EF4-FFF2-40B4-BE49-F238E27FC236}">
                <a16:creationId xmlns:a16="http://schemas.microsoft.com/office/drawing/2014/main" id="{B27E5C5A-B28D-1413-7EBF-8C991C455BB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00F5357-5C91-3295-2463-787996E1A59F}"/>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466599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D2EB10-F85B-6531-9FDF-9A2E0AFB2B6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027BFCA-0B67-F727-D82E-770D41619E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86D1352-3E74-4B65-65B3-3C55B9318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6BF7B41-3CC4-D56F-A33D-8D593E5FF248}"/>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6" name="Нижний колонтитул 5">
            <a:extLst>
              <a:ext uri="{FF2B5EF4-FFF2-40B4-BE49-F238E27FC236}">
                <a16:creationId xmlns:a16="http://schemas.microsoft.com/office/drawing/2014/main" id="{4EFD7C75-281B-4E3C-4AC9-66942E22FE3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CD6AB05-9CF5-879C-FB31-D3EA5992F6F3}"/>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4287763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21EDD6-DABF-F110-A309-A45C2405DDA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7A2CC88-4A12-21F9-7198-76A5ECD76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C59EEBC-2629-CE6F-9001-CD59E8E88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54711F7-DFB1-A399-16C4-8AA59D220AF8}"/>
              </a:ext>
            </a:extLst>
          </p:cNvPr>
          <p:cNvSpPr>
            <a:spLocks noGrp="1"/>
          </p:cNvSpPr>
          <p:nvPr>
            <p:ph type="dt" sz="half" idx="10"/>
          </p:nvPr>
        </p:nvSpPr>
        <p:spPr/>
        <p:txBody>
          <a:bodyPr/>
          <a:lstStyle/>
          <a:p>
            <a:fld id="{8EEC01B2-994C-417A-8763-8C19295920E6}" type="datetimeFigureOut">
              <a:rPr lang="ru-RU" smtClean="0"/>
              <a:t>06.06.2022</a:t>
            </a:fld>
            <a:endParaRPr lang="ru-RU"/>
          </a:p>
        </p:txBody>
      </p:sp>
      <p:sp>
        <p:nvSpPr>
          <p:cNvPr id="6" name="Нижний колонтитул 5">
            <a:extLst>
              <a:ext uri="{FF2B5EF4-FFF2-40B4-BE49-F238E27FC236}">
                <a16:creationId xmlns:a16="http://schemas.microsoft.com/office/drawing/2014/main" id="{483DED75-5A51-5A20-70F3-B9F5A9F303F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EBFAD20-327C-4450-E458-165194402DBB}"/>
              </a:ext>
            </a:extLst>
          </p:cNvPr>
          <p:cNvSpPr>
            <a:spLocks noGrp="1"/>
          </p:cNvSpPr>
          <p:nvPr>
            <p:ph type="sldNum" sz="quarter" idx="12"/>
          </p:nvPr>
        </p:nvSpPr>
        <p:spPr/>
        <p:txBody>
          <a:bodyPr/>
          <a:lstStyle/>
          <a:p>
            <a:fld id="{7C85B952-7862-4FBB-BCA0-6CB8B7AFEDF8}" type="slidenum">
              <a:rPr lang="ru-RU" smtClean="0"/>
              <a:t>‹#›</a:t>
            </a:fld>
            <a:endParaRPr lang="ru-RU"/>
          </a:p>
        </p:txBody>
      </p:sp>
    </p:spTree>
    <p:extLst>
      <p:ext uri="{BB962C8B-B14F-4D97-AF65-F5344CB8AC3E}">
        <p14:creationId xmlns:p14="http://schemas.microsoft.com/office/powerpoint/2010/main" val="76921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612712-9028-E183-7CCB-1398EC941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D0538FE-DCF5-1413-A749-70C4947101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03D23BD-331A-1762-F42A-80FAAB3092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C01B2-994C-417A-8763-8C19295920E6}" type="datetimeFigureOut">
              <a:rPr lang="ru-RU" smtClean="0"/>
              <a:t>06.06.2022</a:t>
            </a:fld>
            <a:endParaRPr lang="ru-RU"/>
          </a:p>
        </p:txBody>
      </p:sp>
      <p:sp>
        <p:nvSpPr>
          <p:cNvPr id="5" name="Нижний колонтитул 4">
            <a:extLst>
              <a:ext uri="{FF2B5EF4-FFF2-40B4-BE49-F238E27FC236}">
                <a16:creationId xmlns:a16="http://schemas.microsoft.com/office/drawing/2014/main" id="{88D7B2B3-0620-4376-F159-D0893A3719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23F4E61-140B-6E82-148F-4279127D8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85B952-7862-4FBB-BCA0-6CB8B7AFEDF8}" type="slidenum">
              <a:rPr lang="ru-RU" smtClean="0"/>
              <a:t>‹#›</a:t>
            </a:fld>
            <a:endParaRPr lang="ru-RU"/>
          </a:p>
        </p:txBody>
      </p:sp>
    </p:spTree>
    <p:extLst>
      <p:ext uri="{BB962C8B-B14F-4D97-AF65-F5344CB8AC3E}">
        <p14:creationId xmlns:p14="http://schemas.microsoft.com/office/powerpoint/2010/main" val="3522860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DE19C131-29E0-6989-315A-281F9E05A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78705"/>
            <a:ext cx="3283244" cy="2474745"/>
          </a:xfrm>
          <a:prstGeom prst="rect">
            <a:avLst/>
          </a:prstGeom>
        </p:spPr>
      </p:pic>
      <p:sp>
        <p:nvSpPr>
          <p:cNvPr id="2" name="Заголовок 1">
            <a:extLst>
              <a:ext uri="{FF2B5EF4-FFF2-40B4-BE49-F238E27FC236}">
                <a16:creationId xmlns:a16="http://schemas.microsoft.com/office/drawing/2014/main" id="{061CC9B8-8226-428C-1EF3-EE443CCAEDF0}"/>
              </a:ext>
            </a:extLst>
          </p:cNvPr>
          <p:cNvSpPr>
            <a:spLocks noGrp="1"/>
          </p:cNvSpPr>
          <p:nvPr>
            <p:ph type="ctrTitle"/>
          </p:nvPr>
        </p:nvSpPr>
        <p:spPr>
          <a:xfrm>
            <a:off x="1919416" y="2413000"/>
            <a:ext cx="9144000" cy="2387600"/>
          </a:xfrm>
        </p:spPr>
        <p:txBody>
          <a:bodyPr>
            <a:normAutofit fontScale="90000"/>
          </a:bodyPr>
          <a:lstStyle/>
          <a:p>
            <a:r>
              <a:rPr lang="ru-RU" dirty="0">
                <a:solidFill>
                  <a:srgbClr val="FF0000"/>
                </a:solidFill>
                <a:effectLst>
                  <a:outerShdw blurRad="38100" dist="38100" dir="2700000" algn="tl">
                    <a:srgbClr val="000000">
                      <a:alpha val="43137"/>
                    </a:srgbClr>
                  </a:outerShdw>
                </a:effectLst>
                <a:latin typeface="Arial Black" panose="020B0A04020102020204" pitchFamily="34" charset="0"/>
              </a:rPr>
              <a:t>Коррупция – болезнь, которая передаётся контактным способом!</a:t>
            </a:r>
          </a:p>
        </p:txBody>
      </p:sp>
      <p:sp>
        <p:nvSpPr>
          <p:cNvPr id="3" name="Подзаголовок 2">
            <a:extLst>
              <a:ext uri="{FF2B5EF4-FFF2-40B4-BE49-F238E27FC236}">
                <a16:creationId xmlns:a16="http://schemas.microsoft.com/office/drawing/2014/main" id="{E54A71B8-8E9A-2D9D-3C58-DBDAC1AB9859}"/>
              </a:ext>
            </a:extLst>
          </p:cNvPr>
          <p:cNvSpPr>
            <a:spLocks noGrp="1"/>
          </p:cNvSpPr>
          <p:nvPr>
            <p:ph type="subTitle" idx="1"/>
          </p:nvPr>
        </p:nvSpPr>
        <p:spPr>
          <a:xfrm>
            <a:off x="2767806" y="4663743"/>
            <a:ext cx="9144000" cy="1655762"/>
          </a:xfrm>
        </p:spPr>
        <p:txBody>
          <a:bodyPr>
            <a:normAutofit fontScale="92500"/>
          </a:bodyPr>
          <a:lstStyle/>
          <a:p>
            <a:endParaRPr lang="ru-RU" dirty="0"/>
          </a:p>
          <a:p>
            <a:r>
              <a:rPr lang="ru-RU" sz="5400" dirty="0">
                <a:solidFill>
                  <a:srgbClr val="002060"/>
                </a:solidFill>
              </a:rPr>
              <a:t>Осведомлён – значит защищён!</a:t>
            </a:r>
          </a:p>
        </p:txBody>
      </p:sp>
      <p:pic>
        <p:nvPicPr>
          <p:cNvPr id="5" name="Рисунок 4">
            <a:extLst>
              <a:ext uri="{FF2B5EF4-FFF2-40B4-BE49-F238E27FC236}">
                <a16:creationId xmlns:a16="http://schemas.microsoft.com/office/drawing/2014/main" id="{1EAB1C47-FA2A-B81A-21CA-5925D1EC8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3963" y="0"/>
            <a:ext cx="8639216" cy="3045661"/>
          </a:xfrm>
          <a:prstGeom prst="rect">
            <a:avLst/>
          </a:prstGeom>
        </p:spPr>
      </p:pic>
    </p:spTree>
    <p:extLst>
      <p:ext uri="{BB962C8B-B14F-4D97-AF65-F5344CB8AC3E}">
        <p14:creationId xmlns:p14="http://schemas.microsoft.com/office/powerpoint/2010/main" val="148642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844D097-F595-6B14-070C-393A5471C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684" y="1707244"/>
            <a:ext cx="6714680" cy="4454071"/>
          </a:xfrm>
          <a:prstGeom prst="rect">
            <a:avLst/>
          </a:prstGeom>
        </p:spPr>
      </p:pic>
      <p:sp>
        <p:nvSpPr>
          <p:cNvPr id="2" name="Заголовок 1">
            <a:extLst>
              <a:ext uri="{FF2B5EF4-FFF2-40B4-BE49-F238E27FC236}">
                <a16:creationId xmlns:a16="http://schemas.microsoft.com/office/drawing/2014/main" id="{9E8CC352-692A-347C-E8C3-491CED5176B7}"/>
              </a:ext>
            </a:extLst>
          </p:cNvPr>
          <p:cNvSpPr>
            <a:spLocks noGrp="1"/>
          </p:cNvSpPr>
          <p:nvPr>
            <p:ph type="title"/>
          </p:nvPr>
        </p:nvSpPr>
        <p:spPr/>
        <p:txBody>
          <a:bodyPr>
            <a:noAutofit/>
          </a:bodyPr>
          <a:lstStyle/>
          <a:p>
            <a:pPr algn="ctr"/>
            <a:r>
              <a:rPr lang="ru-RU" sz="3200" b="0" i="0" cap="all" dirty="0">
                <a:solidFill>
                  <a:srgbClr val="FF0000"/>
                </a:solidFill>
                <a:effectLst/>
                <a:latin typeface="Arial Black" panose="020B0A04020102020204" pitchFamily="34" charset="0"/>
              </a:rPr>
              <a:t>БОРЬБА С КОРРУПЦИЕЙ – ДЕЛО ОБЩЕЕ!</a:t>
            </a:r>
            <a:br>
              <a:rPr lang="ru-RU" sz="3200" b="0" i="0" cap="all" dirty="0">
                <a:solidFill>
                  <a:srgbClr val="FF0000"/>
                </a:solidFill>
                <a:effectLst/>
                <a:latin typeface="Arial Black" panose="020B0A04020102020204" pitchFamily="34" charset="0"/>
              </a:rPr>
            </a:br>
            <a:endParaRPr lang="ru-RU" sz="32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D5A72167-3A03-3D9B-ACE3-61927A46F51D}"/>
              </a:ext>
            </a:extLst>
          </p:cNvPr>
          <p:cNvSpPr>
            <a:spLocks noGrp="1"/>
          </p:cNvSpPr>
          <p:nvPr>
            <p:ph idx="1"/>
          </p:nvPr>
        </p:nvSpPr>
        <p:spPr>
          <a:xfrm>
            <a:off x="3526971" y="1253331"/>
            <a:ext cx="8338457" cy="2175669"/>
          </a:xfrm>
        </p:spPr>
        <p:txBody>
          <a:bodyPr>
            <a:normAutofit fontScale="85000" lnSpcReduction="20000"/>
          </a:bodyPr>
          <a:lstStyle/>
          <a:p>
            <a:pPr marL="0" indent="0" algn="just">
              <a:buNone/>
            </a:pPr>
            <a:r>
              <a:rPr lang="ru-RU" b="0" i="1" dirty="0">
                <a:solidFill>
                  <a:srgbClr val="555555"/>
                </a:solidFill>
                <a:effectLst/>
                <a:latin typeface="arial" panose="020B0604020202020204" pitchFamily="34" charset="0"/>
              </a:rPr>
              <a:t>На сегодняшний день наиболее распространённое коррупционное преступление – это </a:t>
            </a:r>
            <a:r>
              <a:rPr lang="ru-RU" b="1" i="1" dirty="0">
                <a:solidFill>
                  <a:srgbClr val="FF0000"/>
                </a:solidFill>
                <a:effectLst/>
                <a:latin typeface="arial" panose="020B0604020202020204" pitchFamily="34" charset="0"/>
              </a:rPr>
              <a:t>взятка</a:t>
            </a:r>
            <a:r>
              <a:rPr lang="ru-RU" b="0" i="1" dirty="0">
                <a:solidFill>
                  <a:srgbClr val="555555"/>
                </a:solidFill>
                <a:effectLst/>
                <a:latin typeface="arial" panose="020B0604020202020204" pitchFamily="34" charset="0"/>
              </a:rPr>
              <a:t>. Причём за осуществление или неосуществление должностным лицом своих полномочий могут «расплачиваться» не только деньгами. Это могут быть другие материальные или нематериальные ценности. То есть то, что обычно называют «блат». Например, различные услуги, льготы, социальные выгоды</a:t>
            </a:r>
            <a:endParaRPr lang="ru-RU" dirty="0"/>
          </a:p>
        </p:txBody>
      </p:sp>
    </p:spTree>
    <p:extLst>
      <p:ext uri="{BB962C8B-B14F-4D97-AF65-F5344CB8AC3E}">
        <p14:creationId xmlns:p14="http://schemas.microsoft.com/office/powerpoint/2010/main" val="176407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8AC84C-9698-D87D-6525-AF18C84A02C2}"/>
              </a:ext>
            </a:extLst>
          </p:cNvPr>
          <p:cNvSpPr>
            <a:spLocks noGrp="1"/>
          </p:cNvSpPr>
          <p:nvPr>
            <p:ph type="title"/>
          </p:nvPr>
        </p:nvSpPr>
        <p:spPr>
          <a:xfrm>
            <a:off x="3113314" y="582839"/>
            <a:ext cx="9078686" cy="1325563"/>
          </a:xfrm>
        </p:spPr>
        <p:txBody>
          <a:bodyPr>
            <a:noAutofit/>
          </a:bodyPr>
          <a:lstStyle/>
          <a:p>
            <a:pPr algn="just"/>
            <a:r>
              <a:rPr lang="ru-RU" sz="3200" b="0" i="1" dirty="0">
                <a:solidFill>
                  <a:srgbClr val="555555"/>
                </a:solidFill>
                <a:effectLst/>
                <a:latin typeface="Arial" panose="020B0604020202020204" pitchFamily="34" charset="0"/>
                <a:cs typeface="Arial" panose="020B0604020202020204" pitchFamily="34" charset="0"/>
              </a:rPr>
              <a:t>Согласно данным статистики в 2021 году сотрудники Министерства внутренних дел ПМР задокументировали 18 фактов дачи и получения взяток</a:t>
            </a:r>
            <a:endParaRPr lang="ru-RU" sz="3200" i="1" dirty="0">
              <a:latin typeface="Arial" panose="020B0604020202020204" pitchFamily="34" charset="0"/>
              <a:cs typeface="Arial" panose="020B0604020202020204" pitchFamily="34" charset="0"/>
            </a:endParaRPr>
          </a:p>
        </p:txBody>
      </p:sp>
      <p:pic>
        <p:nvPicPr>
          <p:cNvPr id="6" name="Объект 5">
            <a:extLst>
              <a:ext uri="{FF2B5EF4-FFF2-40B4-BE49-F238E27FC236}">
                <a16:creationId xmlns:a16="http://schemas.microsoft.com/office/drawing/2014/main" id="{A61507FE-36ED-BE56-0AE3-6F368134F1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7701" y="2064657"/>
            <a:ext cx="7860481" cy="4351338"/>
          </a:xfrm>
        </p:spPr>
      </p:pic>
      <p:sp>
        <p:nvSpPr>
          <p:cNvPr id="4" name="Молния 3">
            <a:extLst>
              <a:ext uri="{FF2B5EF4-FFF2-40B4-BE49-F238E27FC236}">
                <a16:creationId xmlns:a16="http://schemas.microsoft.com/office/drawing/2014/main" id="{2E2F5F62-C614-2BEA-2EEC-6CB11822D1E9}"/>
              </a:ext>
            </a:extLst>
          </p:cNvPr>
          <p:cNvSpPr/>
          <p:nvPr/>
        </p:nvSpPr>
        <p:spPr>
          <a:xfrm>
            <a:off x="370114" y="500743"/>
            <a:ext cx="2830286" cy="2242457"/>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91485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549CFC-0080-2986-CB33-E6C9EFD534DD}"/>
              </a:ext>
            </a:extLst>
          </p:cNvPr>
          <p:cNvSpPr>
            <a:spLocks noGrp="1"/>
          </p:cNvSpPr>
          <p:nvPr>
            <p:ph type="title"/>
          </p:nvPr>
        </p:nvSpPr>
        <p:spPr/>
        <p:txBody>
          <a:bodyPr>
            <a:normAutofit fontScale="90000"/>
          </a:bodyPr>
          <a:lstStyle/>
          <a:p>
            <a:pPr algn="ctr"/>
            <a:r>
              <a:rPr lang="ru-RU" b="1" i="1" dirty="0">
                <a:solidFill>
                  <a:srgbClr val="FF0000"/>
                </a:solidFill>
                <a:effectLst/>
                <a:latin typeface="arial" panose="020B0604020202020204" pitchFamily="34" charset="0"/>
              </a:rPr>
              <a:t>Ответственность за совершённые коррупционные правонарушения</a:t>
            </a:r>
            <a:endParaRPr lang="ru-RU" b="1" dirty="0">
              <a:solidFill>
                <a:srgbClr val="FF0000"/>
              </a:solidFill>
            </a:endParaRPr>
          </a:p>
        </p:txBody>
      </p:sp>
      <p:graphicFrame>
        <p:nvGraphicFramePr>
          <p:cNvPr id="4" name="Объект 3">
            <a:extLst>
              <a:ext uri="{FF2B5EF4-FFF2-40B4-BE49-F238E27FC236}">
                <a16:creationId xmlns:a16="http://schemas.microsoft.com/office/drawing/2014/main" id="{F7A8DB35-27A0-90FD-E4F4-E8C428395521}"/>
              </a:ext>
            </a:extLst>
          </p:cNvPr>
          <p:cNvGraphicFramePr>
            <a:graphicFrameLocks noGrp="1"/>
          </p:cNvGraphicFramePr>
          <p:nvPr>
            <p:ph idx="1"/>
            <p:extLst>
              <p:ext uri="{D42A27DB-BD31-4B8C-83A1-F6EECF244321}">
                <p14:modId xmlns:p14="http://schemas.microsoft.com/office/powerpoint/2010/main" val="2017120263"/>
              </p:ext>
            </p:extLst>
          </p:nvPr>
        </p:nvGraphicFramePr>
        <p:xfrm>
          <a:off x="335870" y="989013"/>
          <a:ext cx="11593286" cy="5228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DE8F3B4-9514-5AEB-057B-B7A474B320C9}"/>
              </a:ext>
            </a:extLst>
          </p:cNvPr>
          <p:cNvSpPr txBox="1"/>
          <p:nvPr/>
        </p:nvSpPr>
        <p:spPr>
          <a:xfrm>
            <a:off x="1393371" y="4738692"/>
            <a:ext cx="9862458" cy="954107"/>
          </a:xfrm>
          <a:prstGeom prst="rect">
            <a:avLst/>
          </a:prstGeom>
          <a:noFill/>
        </p:spPr>
        <p:txBody>
          <a:bodyPr wrap="square">
            <a:spAutoFit/>
          </a:bodyPr>
          <a:lstStyle/>
          <a:p>
            <a:pPr algn="ctr"/>
            <a:r>
              <a:rPr lang="ru-RU" sz="2800" b="0" dirty="0">
                <a:solidFill>
                  <a:srgbClr val="FF0000"/>
                </a:solidFill>
                <a:effectLst/>
                <a:latin typeface="arial" panose="020B0604020202020204" pitchFamily="34" charset="0"/>
              </a:rPr>
              <a:t>!!!физическое лицо может быть даже лишено права занимать определённые должности!!!</a:t>
            </a:r>
            <a:endParaRPr lang="ru-RU" sz="2800" dirty="0">
              <a:solidFill>
                <a:srgbClr val="FF0000"/>
              </a:solidFill>
            </a:endParaRPr>
          </a:p>
        </p:txBody>
      </p:sp>
    </p:spTree>
    <p:extLst>
      <p:ext uri="{BB962C8B-B14F-4D97-AF65-F5344CB8AC3E}">
        <p14:creationId xmlns:p14="http://schemas.microsoft.com/office/powerpoint/2010/main" val="3224091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3212DF-6314-5462-3667-632A898A1438}"/>
              </a:ext>
            </a:extLst>
          </p:cNvPr>
          <p:cNvSpPr>
            <a:spLocks noGrp="1"/>
          </p:cNvSpPr>
          <p:nvPr>
            <p:ph type="title"/>
          </p:nvPr>
        </p:nvSpPr>
        <p:spPr>
          <a:xfrm>
            <a:off x="424543" y="865868"/>
            <a:ext cx="4757057" cy="1325563"/>
          </a:xfrm>
        </p:spPr>
        <p:txBody>
          <a:bodyPr>
            <a:noAutofit/>
          </a:bodyPr>
          <a:lstStyle/>
          <a:p>
            <a:pPr algn="just"/>
            <a:r>
              <a:rPr lang="ru-RU" sz="2800" b="0" i="0" dirty="0">
                <a:solidFill>
                  <a:srgbClr val="FF0000"/>
                </a:solidFill>
                <a:effectLst/>
                <a:latin typeface="arial" panose="020B0604020202020204" pitchFamily="34" charset="0"/>
              </a:rPr>
              <a:t>Уголовный кодекс ПМР предусматривает весьма серьёзные наказания – вплоть до 10 лет лишения свободы как за получение взятки, так и за её дачу</a:t>
            </a:r>
            <a:endParaRPr lang="ru-RU" sz="2800" dirty="0">
              <a:solidFill>
                <a:srgbClr val="FF0000"/>
              </a:solidFill>
            </a:endParaRPr>
          </a:p>
        </p:txBody>
      </p:sp>
      <p:sp>
        <p:nvSpPr>
          <p:cNvPr id="3" name="Объект 2">
            <a:extLst>
              <a:ext uri="{FF2B5EF4-FFF2-40B4-BE49-F238E27FC236}">
                <a16:creationId xmlns:a16="http://schemas.microsoft.com/office/drawing/2014/main" id="{0F2BFA18-0A25-7B4D-102F-073F69DA62EB}"/>
              </a:ext>
            </a:extLst>
          </p:cNvPr>
          <p:cNvSpPr>
            <a:spLocks noGrp="1"/>
          </p:cNvSpPr>
          <p:nvPr>
            <p:ph idx="1"/>
          </p:nvPr>
        </p:nvSpPr>
        <p:spPr>
          <a:xfrm>
            <a:off x="6509656" y="170998"/>
            <a:ext cx="5054827" cy="2746374"/>
          </a:xfrm>
        </p:spPr>
        <p:txBody>
          <a:bodyPr>
            <a:normAutofit lnSpcReduction="10000"/>
          </a:bodyPr>
          <a:lstStyle/>
          <a:p>
            <a:pPr marL="0" indent="0" algn="ctr">
              <a:buNone/>
            </a:pPr>
            <a:r>
              <a:rPr lang="ru-RU" sz="4000" b="0" i="0" dirty="0">
                <a:solidFill>
                  <a:srgbClr val="555555"/>
                </a:solidFill>
                <a:effectLst/>
                <a:latin typeface="arial" panose="020B0604020202020204" pitchFamily="34" charset="0"/>
              </a:rPr>
              <a:t>перед законом отвечает не только тот, кто получает взятку, но и тот, кто её даёт</a:t>
            </a:r>
            <a:endParaRPr lang="ru-RU" sz="4000" dirty="0"/>
          </a:p>
        </p:txBody>
      </p:sp>
      <p:sp>
        <p:nvSpPr>
          <p:cNvPr id="4" name="Стрелка: вниз 3">
            <a:extLst>
              <a:ext uri="{FF2B5EF4-FFF2-40B4-BE49-F238E27FC236}">
                <a16:creationId xmlns:a16="http://schemas.microsoft.com/office/drawing/2014/main" id="{8A5CE783-E88A-BBEB-84B1-F292C64933AE}"/>
              </a:ext>
            </a:extLst>
          </p:cNvPr>
          <p:cNvSpPr/>
          <p:nvPr/>
        </p:nvSpPr>
        <p:spPr>
          <a:xfrm rot="16200000">
            <a:off x="5116286" y="849085"/>
            <a:ext cx="1698172" cy="149134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5" name="Схема 4">
            <a:extLst>
              <a:ext uri="{FF2B5EF4-FFF2-40B4-BE49-F238E27FC236}">
                <a16:creationId xmlns:a16="http://schemas.microsoft.com/office/drawing/2014/main" id="{6B76A961-FA9A-F2EC-D12F-DA106CE21F20}"/>
              </a:ext>
            </a:extLst>
          </p:cNvPr>
          <p:cNvGraphicFramePr/>
          <p:nvPr>
            <p:extLst>
              <p:ext uri="{D42A27DB-BD31-4B8C-83A1-F6EECF244321}">
                <p14:modId xmlns:p14="http://schemas.microsoft.com/office/powerpoint/2010/main" val="2860609600"/>
              </p:ext>
            </p:extLst>
          </p:nvPr>
        </p:nvGraphicFramePr>
        <p:xfrm>
          <a:off x="399142" y="2917370"/>
          <a:ext cx="11792858" cy="3940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9503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99A81F-79E8-3A6C-C534-F1AA89E8BDC2}"/>
              </a:ext>
            </a:extLst>
          </p:cNvPr>
          <p:cNvSpPr>
            <a:spLocks noGrp="1"/>
          </p:cNvSpPr>
          <p:nvPr>
            <p:ph type="title"/>
          </p:nvPr>
        </p:nvSpPr>
        <p:spPr>
          <a:xfrm>
            <a:off x="199798" y="582838"/>
            <a:ext cx="4350429" cy="1325563"/>
          </a:xfrm>
        </p:spPr>
        <p:txBody>
          <a:bodyPr>
            <a:noAutofit/>
          </a:bodyPr>
          <a:lstStyle/>
          <a:p>
            <a:pPr algn="ctr"/>
            <a:r>
              <a:rPr lang="ru-RU" sz="2000" b="0" i="0" dirty="0">
                <a:solidFill>
                  <a:srgbClr val="FF0000"/>
                </a:solidFill>
                <a:effectLst/>
                <a:latin typeface="arial black" panose="020B0A04020102020204" pitchFamily="34" charset="0"/>
              </a:rPr>
              <a:t>Территориальные подразделения</a:t>
            </a:r>
            <a:br>
              <a:rPr lang="ru-RU" sz="4800" b="0" i="0" dirty="0">
                <a:solidFill>
                  <a:srgbClr val="FF0000"/>
                </a:solidFill>
                <a:effectLst/>
                <a:latin typeface="Arial" panose="020B0604020202020204" pitchFamily="34" charset="0"/>
              </a:rPr>
            </a:br>
            <a:r>
              <a:rPr lang="ru-RU" sz="2000" b="0" i="0" dirty="0">
                <a:solidFill>
                  <a:srgbClr val="FF0000"/>
                </a:solidFill>
                <a:effectLst/>
                <a:latin typeface="arial black" panose="020B0A04020102020204" pitchFamily="34" charset="0"/>
              </a:rPr>
              <a:t>по борьбе с экономическими преступлениями и коррупцией:</a:t>
            </a:r>
            <a:br>
              <a:rPr lang="ru-RU" sz="4800" b="0" i="0" dirty="0">
                <a:solidFill>
                  <a:srgbClr val="FF0000"/>
                </a:solidFill>
                <a:effectLst/>
                <a:latin typeface="Arial" panose="020B0604020202020204" pitchFamily="34" charset="0"/>
              </a:rPr>
            </a:br>
            <a:endParaRPr lang="ru-RU" sz="4800" dirty="0">
              <a:solidFill>
                <a:srgbClr val="FF0000"/>
              </a:solidFill>
            </a:endParaRPr>
          </a:p>
        </p:txBody>
      </p:sp>
      <p:graphicFrame>
        <p:nvGraphicFramePr>
          <p:cNvPr id="6" name="Объект 5">
            <a:extLst>
              <a:ext uri="{FF2B5EF4-FFF2-40B4-BE49-F238E27FC236}">
                <a16:creationId xmlns:a16="http://schemas.microsoft.com/office/drawing/2014/main" id="{E6488E5A-0E59-77E0-19FF-030C0A42B1D5}"/>
              </a:ext>
            </a:extLst>
          </p:cNvPr>
          <p:cNvGraphicFramePr>
            <a:graphicFrameLocks noGrp="1"/>
          </p:cNvGraphicFramePr>
          <p:nvPr>
            <p:ph idx="1"/>
            <p:extLst>
              <p:ext uri="{D42A27DB-BD31-4B8C-83A1-F6EECF244321}">
                <p14:modId xmlns:p14="http://schemas.microsoft.com/office/powerpoint/2010/main" val="2556535390"/>
              </p:ext>
            </p:extLst>
          </p:nvPr>
        </p:nvGraphicFramePr>
        <p:xfrm>
          <a:off x="900792" y="1684019"/>
          <a:ext cx="3867151" cy="4920342"/>
        </p:xfrm>
        <a:graphic>
          <a:graphicData uri="http://schemas.openxmlformats.org/drawingml/2006/table">
            <a:tbl>
              <a:tblPr/>
              <a:tblGrid>
                <a:gridCol w="3867151">
                  <a:extLst>
                    <a:ext uri="{9D8B030D-6E8A-4147-A177-3AD203B41FA5}">
                      <a16:colId xmlns:a16="http://schemas.microsoft.com/office/drawing/2014/main" val="2967727543"/>
                    </a:ext>
                  </a:extLst>
                </a:gridCol>
              </a:tblGrid>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УВД г. Тирасполь</a:t>
                      </a:r>
                      <a:endParaRPr lang="ru-RU" sz="2400" dirty="0">
                        <a:effectLst/>
                      </a:endParaRPr>
                    </a:p>
                    <a:p>
                      <a:r>
                        <a:rPr lang="ru-RU" sz="1600" b="1" dirty="0">
                          <a:effectLst/>
                          <a:latin typeface="arial" panose="020B0604020202020204" pitchFamily="34" charset="0"/>
                        </a:rPr>
                        <a:t>(533) 7-82-62, 7-82-71</a:t>
                      </a:r>
                      <a:endParaRPr lang="ru-RU" sz="2400" dirty="0">
                        <a:effectLst/>
                      </a:endParaRPr>
                    </a:p>
                  </a:txBody>
                  <a:tcPr marL="95250" marR="95250" marT="95250" marB="95250" anchor="ctr">
                    <a:lnL>
                      <a:noFill/>
                    </a:lnL>
                    <a:lnR>
                      <a:noFill/>
                    </a:lnR>
                    <a:lnT>
                      <a:noFill/>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0028183"/>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УВД г. Бендеры</a:t>
                      </a:r>
                      <a:endParaRPr lang="ru-RU" sz="2400" dirty="0">
                        <a:effectLst/>
                      </a:endParaRPr>
                    </a:p>
                    <a:p>
                      <a:r>
                        <a:rPr lang="ru-RU" sz="1600" b="1" dirty="0">
                          <a:effectLst/>
                          <a:latin typeface="arial" panose="020B0604020202020204" pitchFamily="34" charset="0"/>
                        </a:rPr>
                        <a:t>(552) 2-76-43, 2-84-92</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21069959"/>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a:t>
                      </a:r>
                      <a:r>
                        <a:rPr lang="ru-RU" sz="1600" dirty="0" err="1">
                          <a:effectLst/>
                          <a:latin typeface="arial" panose="020B0604020202020204" pitchFamily="34" charset="0"/>
                        </a:rPr>
                        <a:t>Слободзейского</a:t>
                      </a:r>
                      <a:r>
                        <a:rPr lang="ru-RU" sz="1600" dirty="0">
                          <a:effectLst/>
                          <a:latin typeface="arial" panose="020B0604020202020204" pitchFamily="34" charset="0"/>
                        </a:rPr>
                        <a:t> РОВД</a:t>
                      </a:r>
                      <a:endParaRPr lang="ru-RU" sz="2400" dirty="0">
                        <a:effectLst/>
                      </a:endParaRPr>
                    </a:p>
                    <a:p>
                      <a:r>
                        <a:rPr lang="ru-RU" sz="1600" b="1" dirty="0">
                          <a:effectLst/>
                          <a:latin typeface="arial" panose="020B0604020202020204" pitchFamily="34" charset="0"/>
                        </a:rPr>
                        <a:t>(557) 2-48-87, 2-46-68</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06497153"/>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a:t>
                      </a:r>
                      <a:r>
                        <a:rPr lang="ru-RU" sz="1600" dirty="0" err="1">
                          <a:effectLst/>
                          <a:latin typeface="arial" panose="020B0604020202020204" pitchFamily="34" charset="0"/>
                        </a:rPr>
                        <a:t>Григориопольского</a:t>
                      </a:r>
                      <a:r>
                        <a:rPr lang="ru-RU" sz="1600" dirty="0">
                          <a:effectLst/>
                          <a:latin typeface="arial" panose="020B0604020202020204" pitchFamily="34" charset="0"/>
                        </a:rPr>
                        <a:t> РОВД</a:t>
                      </a:r>
                      <a:endParaRPr lang="ru-RU" sz="2400" dirty="0">
                        <a:effectLst/>
                      </a:endParaRPr>
                    </a:p>
                    <a:p>
                      <a:r>
                        <a:rPr lang="ru-RU" sz="1600" b="1" dirty="0">
                          <a:effectLst/>
                          <a:latin typeface="arial" panose="020B0604020202020204" pitchFamily="34" charset="0"/>
                        </a:rPr>
                        <a:t>(210) 3-21-47</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57144416"/>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Дубоссарского РОВД</a:t>
                      </a:r>
                      <a:endParaRPr lang="ru-RU" sz="2400" dirty="0">
                        <a:effectLst/>
                      </a:endParaRPr>
                    </a:p>
                    <a:p>
                      <a:r>
                        <a:rPr lang="ru-RU" sz="1600" b="1" dirty="0">
                          <a:effectLst/>
                          <a:latin typeface="arial" panose="020B0604020202020204" pitchFamily="34" charset="0"/>
                        </a:rPr>
                        <a:t>(215) 3-24-10, 3-49-50</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1591259"/>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a:t>
                      </a:r>
                      <a:r>
                        <a:rPr lang="ru-RU" sz="1600" dirty="0" err="1">
                          <a:effectLst/>
                          <a:latin typeface="arial" panose="020B0604020202020204" pitchFamily="34" charset="0"/>
                        </a:rPr>
                        <a:t>Рыбницкого</a:t>
                      </a:r>
                      <a:r>
                        <a:rPr lang="ru-RU" sz="1600" dirty="0">
                          <a:effectLst/>
                          <a:latin typeface="arial" panose="020B0604020202020204" pitchFamily="34" charset="0"/>
                        </a:rPr>
                        <a:t> ОВД</a:t>
                      </a:r>
                      <a:endParaRPr lang="ru-RU" sz="2400" dirty="0">
                        <a:effectLst/>
                      </a:endParaRPr>
                    </a:p>
                    <a:p>
                      <a:r>
                        <a:rPr lang="ru-RU" sz="1600" b="1" dirty="0">
                          <a:effectLst/>
                          <a:latin typeface="arial" panose="020B0604020202020204" pitchFamily="34" charset="0"/>
                        </a:rPr>
                        <a:t>(555) 2-25-04, 2-25-35</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3229371"/>
                  </a:ext>
                </a:extLst>
              </a:tr>
              <a:tr h="702906">
                <a:tc>
                  <a:txBody>
                    <a:bodyPr/>
                    <a:lstStyle/>
                    <a:p>
                      <a:r>
                        <a:rPr lang="ru-RU" sz="1600" dirty="0" err="1">
                          <a:effectLst/>
                          <a:latin typeface="arial" panose="020B0604020202020204" pitchFamily="34" charset="0"/>
                        </a:rPr>
                        <a:t>ОБЭПиК</a:t>
                      </a:r>
                      <a:r>
                        <a:rPr lang="ru-RU" sz="1600" dirty="0">
                          <a:effectLst/>
                          <a:latin typeface="arial" panose="020B0604020202020204" pitchFamily="34" charset="0"/>
                        </a:rPr>
                        <a:t> Каменского РОВД</a:t>
                      </a:r>
                      <a:endParaRPr lang="ru-RU" sz="2400" dirty="0">
                        <a:effectLst/>
                      </a:endParaRPr>
                    </a:p>
                    <a:p>
                      <a:r>
                        <a:rPr lang="ru-RU" sz="1600" b="1" dirty="0">
                          <a:effectLst/>
                          <a:latin typeface="arial" panose="020B0604020202020204" pitchFamily="34" charset="0"/>
                        </a:rPr>
                        <a:t>(216) 2-14-20, 2-14-32</a:t>
                      </a:r>
                      <a:endParaRPr lang="ru-RU" sz="2400" dirty="0">
                        <a:effectLst/>
                      </a:endParaRPr>
                    </a:p>
                  </a:txBody>
                  <a:tcPr marL="95250" marR="95250" marT="95250" marB="95250" anchor="ctr">
                    <a:lnL>
                      <a:noFill/>
                    </a:lnL>
                    <a:lnR>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203008"/>
                  </a:ext>
                </a:extLst>
              </a:tr>
            </a:tbl>
          </a:graphicData>
        </a:graphic>
      </p:graphicFrame>
      <p:sp>
        <p:nvSpPr>
          <p:cNvPr id="7" name="Rectangle 2">
            <a:extLst>
              <a:ext uri="{FF2B5EF4-FFF2-40B4-BE49-F238E27FC236}">
                <a16:creationId xmlns:a16="http://schemas.microsoft.com/office/drawing/2014/main" id="{D69F49CA-0375-B37D-ED4E-6E7DE7621A5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8" name="Прямоугольник: скругленные углы 7">
            <a:extLst>
              <a:ext uri="{FF2B5EF4-FFF2-40B4-BE49-F238E27FC236}">
                <a16:creationId xmlns:a16="http://schemas.microsoft.com/office/drawing/2014/main" id="{51004AB0-3AA8-9187-DE74-146AE0631272}"/>
              </a:ext>
            </a:extLst>
          </p:cNvPr>
          <p:cNvSpPr/>
          <p:nvPr/>
        </p:nvSpPr>
        <p:spPr>
          <a:xfrm>
            <a:off x="4201886" y="239485"/>
            <a:ext cx="4746171" cy="30153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91670E6F-35B1-BC26-CAD5-D53E63FDC7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615" y="428625"/>
            <a:ext cx="3931785" cy="2583339"/>
          </a:xfrm>
          <a:prstGeom prst="rect">
            <a:avLst/>
          </a:prstGeom>
        </p:spPr>
      </p:pic>
      <p:pic>
        <p:nvPicPr>
          <p:cNvPr id="12" name="Рисунок 11">
            <a:extLst>
              <a:ext uri="{FF2B5EF4-FFF2-40B4-BE49-F238E27FC236}">
                <a16:creationId xmlns:a16="http://schemas.microsoft.com/office/drawing/2014/main" id="{38D746DE-F251-DD6C-FC5C-D7AAC1B38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6814" y="3429000"/>
            <a:ext cx="4386566" cy="2921453"/>
          </a:xfrm>
          <a:prstGeom prst="rect">
            <a:avLst/>
          </a:prstGeom>
        </p:spPr>
      </p:pic>
      <p:sp>
        <p:nvSpPr>
          <p:cNvPr id="13" name="Прямоугольник 12">
            <a:extLst>
              <a:ext uri="{FF2B5EF4-FFF2-40B4-BE49-F238E27FC236}">
                <a16:creationId xmlns:a16="http://schemas.microsoft.com/office/drawing/2014/main" id="{05AB2835-DA41-E62F-19AF-C24541AFE613}"/>
              </a:ext>
            </a:extLst>
          </p:cNvPr>
          <p:cNvSpPr/>
          <p:nvPr/>
        </p:nvSpPr>
        <p:spPr>
          <a:xfrm>
            <a:off x="9209314" y="609600"/>
            <a:ext cx="2438400" cy="563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a:solidFill>
                  <a:srgbClr val="FF0000"/>
                </a:solidFill>
                <a:effectLst>
                  <a:outerShdw blurRad="38100" dist="38100" dir="2700000" algn="tl">
                    <a:srgbClr val="000000">
                      <a:alpha val="43137"/>
                    </a:srgbClr>
                  </a:outerShdw>
                </a:effectLst>
              </a:rPr>
              <a:t>Позвони 102</a:t>
            </a:r>
          </a:p>
          <a:p>
            <a:pPr algn="ctr"/>
            <a:endParaRPr lang="ru-RU" sz="2800" dirty="0">
              <a:solidFill>
                <a:srgbClr val="FF0000"/>
              </a:solidFill>
              <a:effectLst>
                <a:outerShdw blurRad="38100" dist="38100" dir="2700000" algn="tl">
                  <a:srgbClr val="000000">
                    <a:alpha val="43137"/>
                  </a:srgbClr>
                </a:outerShdw>
              </a:effectLst>
            </a:endParaRPr>
          </a:p>
          <a:p>
            <a:pPr algn="ctr"/>
            <a:r>
              <a:rPr lang="ru-RU" sz="2800" dirty="0">
                <a:solidFill>
                  <a:srgbClr val="FF0000"/>
                </a:solidFill>
                <a:effectLst>
                  <a:outerShdw blurRad="38100" dist="38100" dir="2700000" algn="tl">
                    <a:srgbClr val="000000">
                      <a:alpha val="43137"/>
                    </a:srgbClr>
                  </a:outerShdw>
                </a:effectLst>
              </a:rPr>
              <a:t>Телефон горячей линии в ГОУ СПО «БПК»:</a:t>
            </a:r>
          </a:p>
          <a:p>
            <a:pPr algn="ctr"/>
            <a:r>
              <a:rPr lang="ru-RU" sz="2800" dirty="0">
                <a:solidFill>
                  <a:srgbClr val="FF0000"/>
                </a:solidFill>
                <a:effectLst>
                  <a:outerShdw blurRad="38100" dist="38100" dir="2700000" algn="tl">
                    <a:srgbClr val="000000">
                      <a:alpha val="43137"/>
                    </a:srgbClr>
                  </a:outerShdw>
                </a:effectLst>
              </a:rPr>
              <a:t>0(552)64680</a:t>
            </a:r>
          </a:p>
        </p:txBody>
      </p:sp>
    </p:spTree>
    <p:extLst>
      <p:ext uri="{BB962C8B-B14F-4D97-AF65-F5344CB8AC3E}">
        <p14:creationId xmlns:p14="http://schemas.microsoft.com/office/powerpoint/2010/main" val="41597655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328</Words>
  <Application>Microsoft Office PowerPoint</Application>
  <PresentationFormat>Широкоэкранный</PresentationFormat>
  <Paragraphs>40</Paragraphs>
  <Slides>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vt:i4>
      </vt:variant>
    </vt:vector>
  </HeadingPairs>
  <TitlesOfParts>
    <vt:vector size="14" baseType="lpstr">
      <vt:lpstr>Arial</vt:lpstr>
      <vt:lpstr>Arial</vt:lpstr>
      <vt:lpstr>Arial Black</vt:lpstr>
      <vt:lpstr>Arial Black</vt:lpstr>
      <vt:lpstr>Bahnschrift Light Condensed</vt:lpstr>
      <vt:lpstr>Calibri</vt:lpstr>
      <vt:lpstr>Calibri Light</vt:lpstr>
      <vt:lpstr>Тема Office</vt:lpstr>
      <vt:lpstr>Коррупция – болезнь, которая передаётся контактным способом!</vt:lpstr>
      <vt:lpstr>БОРЬБА С КОРРУПЦИЕЙ – ДЕЛО ОБЩЕЕ! </vt:lpstr>
      <vt:lpstr>Согласно данным статистики в 2021 году сотрудники Министерства внутренних дел ПМР задокументировали 18 фактов дачи и получения взяток</vt:lpstr>
      <vt:lpstr>Ответственность за совершённые коррупционные правонарушения</vt:lpstr>
      <vt:lpstr>Уголовный кодекс ПМР предусматривает весьма серьёзные наказания – вплоть до 10 лет лишения свободы как за получение взятки, так и за её дачу</vt:lpstr>
      <vt:lpstr>Территориальные подразделения по борьбе с экономическими преступлениями и коррупцией: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Коррупция – болезнь, которая передаётся контактным способом!</dc:title>
  <dc:creator>user</dc:creator>
  <cp:lastModifiedBy>user</cp:lastModifiedBy>
  <cp:revision>1</cp:revision>
  <dcterms:created xsi:type="dcterms:W3CDTF">2022-06-06T08:42:21Z</dcterms:created>
  <dcterms:modified xsi:type="dcterms:W3CDTF">2022-06-06T11:20:56Z</dcterms:modified>
</cp:coreProperties>
</file>